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dd\Desktop\Candy%20Project(New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YEARLY</a:t>
            </a:r>
            <a:r>
              <a:rPr lang="en-US" sz="2800" b="1" baseline="0" dirty="0"/>
              <a:t> COMPARISON OF SUGAR DEMAND PATTERN</a:t>
            </a:r>
            <a:endParaRPr lang="en-US" sz="2800" b="1" dirty="0"/>
          </a:p>
        </c:rich>
      </c:tx>
      <c:layout>
        <c:manualLayout>
          <c:xMode val="edge"/>
          <c:yMode val="edge"/>
          <c:x val="0.1578430448964081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410614967162978E-3"/>
          <c:y val="0.23904289446722582"/>
          <c:w val="0.97308575943789932"/>
          <c:h val="0.63951846254281886"/>
        </c:manualLayout>
      </c:layout>
      <c:barChart>
        <c:barDir val="col"/>
        <c:grouping val="clustered"/>
        <c:varyColors val="0"/>
        <c:ser>
          <c:idx val="0"/>
          <c:order val="0"/>
          <c:tx>
            <c:v>2021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'seasonal pattern ofsugar'!$E$84:$E$95</c:f>
              <c:numCache>
                <c:formatCode>General</c:formatCode>
                <c:ptCount val="12"/>
                <c:pt idx="2">
                  <c:v>57.14</c:v>
                </c:pt>
                <c:pt idx="7">
                  <c:v>14.29</c:v>
                </c:pt>
                <c:pt idx="10">
                  <c:v>9.52</c:v>
                </c:pt>
                <c:pt idx="11">
                  <c:v>19.05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5-457B-9B0F-E928A6CAB608}"/>
            </c:ext>
          </c:extLst>
        </c:ser>
        <c:ser>
          <c:idx val="1"/>
          <c:order val="1"/>
          <c:tx>
            <c:v>2022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'seasonal pattern ofsugar'!$E$96:$E$107</c:f>
              <c:numCache>
                <c:formatCode>General</c:formatCode>
                <c:ptCount val="12"/>
                <c:pt idx="3">
                  <c:v>6.67</c:v>
                </c:pt>
                <c:pt idx="5">
                  <c:v>20</c:v>
                </c:pt>
                <c:pt idx="10">
                  <c:v>40</c:v>
                </c:pt>
                <c:pt idx="11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F5-457B-9B0F-E928A6CAB608}"/>
            </c:ext>
          </c:extLst>
        </c:ser>
        <c:ser>
          <c:idx val="2"/>
          <c:order val="2"/>
          <c:tx>
            <c:v>2023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'seasonal pattern ofsugar'!$E$108:$E$119</c:f>
              <c:numCache>
                <c:formatCode>General</c:formatCode>
                <c:ptCount val="12"/>
                <c:pt idx="2">
                  <c:v>10</c:v>
                </c:pt>
                <c:pt idx="4">
                  <c:v>8</c:v>
                </c:pt>
                <c:pt idx="5">
                  <c:v>22</c:v>
                </c:pt>
                <c:pt idx="8">
                  <c:v>2</c:v>
                </c:pt>
                <c:pt idx="9">
                  <c:v>18</c:v>
                </c:pt>
                <c:pt idx="10">
                  <c:v>30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F5-457B-9B0F-E928A6CAB608}"/>
            </c:ext>
          </c:extLst>
        </c:ser>
        <c:ser>
          <c:idx val="3"/>
          <c:order val="3"/>
          <c:tx>
            <c:v>2024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'seasonal pattern ofsugar'!$E$120:$E$131</c:f>
              <c:numCache>
                <c:formatCode>General</c:formatCode>
                <c:ptCount val="12"/>
                <c:pt idx="0">
                  <c:v>7.84</c:v>
                </c:pt>
                <c:pt idx="2">
                  <c:v>1.96</c:v>
                </c:pt>
                <c:pt idx="3">
                  <c:v>15.69</c:v>
                </c:pt>
                <c:pt idx="5">
                  <c:v>9.8000000000000007</c:v>
                </c:pt>
                <c:pt idx="6">
                  <c:v>13.73</c:v>
                </c:pt>
                <c:pt idx="8">
                  <c:v>9.8000000000000007</c:v>
                </c:pt>
                <c:pt idx="9">
                  <c:v>11.76</c:v>
                </c:pt>
                <c:pt idx="10">
                  <c:v>29.41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F5-457B-9B0F-E928A6CAB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2718975"/>
        <c:axId val="2062717055"/>
      </c:barChart>
      <c:catAx>
        <c:axId val="20627189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Months</a:t>
                </a:r>
              </a:p>
            </c:rich>
          </c:tx>
          <c:layout>
            <c:manualLayout>
              <c:xMode val="edge"/>
              <c:yMode val="edge"/>
              <c:x val="0.4105186445181036"/>
              <c:y val="0.896164424523254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717055"/>
        <c:crosses val="autoZero"/>
        <c:auto val="1"/>
        <c:lblAlgn val="ctr"/>
        <c:lblOffset val="100"/>
        <c:noMultiLvlLbl val="0"/>
      </c:catAx>
      <c:valAx>
        <c:axId val="20627170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2718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527694612759142"/>
          <c:y val="8.7129016563657208E-2"/>
          <c:w val="0.12287845405330453"/>
          <c:h val="0.31996105584262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87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5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6099048"/>
            <a:ext cx="245973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019556" y="6492240"/>
            <a:ext cx="2459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2800" b="1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</a:rPr>
              <a:t>Prepared by: Kirti Shaw</a:t>
            </a:r>
            <a:endParaRPr lang="en-US" sz="2800" b="1" dirty="0"/>
          </a:p>
        </p:txBody>
      </p:sp>
      <p:sp>
        <p:nvSpPr>
          <p:cNvPr id="8" name="Text 2"/>
          <p:cNvSpPr/>
          <p:nvPr/>
        </p:nvSpPr>
        <p:spPr>
          <a:xfrm>
            <a:off x="795528" y="2667000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Candy Sales Performance Analysis</a:t>
            </a:r>
            <a:endParaRPr lang="en-US" sz="616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E4D52-8E61-09FD-369F-3DD4629B99A7}"/>
              </a:ext>
            </a:extLst>
          </p:cNvPr>
          <p:cNvSpPr txBox="1"/>
          <p:nvPr/>
        </p:nvSpPr>
        <p:spPr>
          <a:xfrm>
            <a:off x="786384" y="4377511"/>
            <a:ext cx="1132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Product Performance Evaluation  with  Seasonality and  Target Achievement  Metrics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385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828" y="0"/>
            <a:ext cx="3637715" cy="8238744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93923"/>
              </p:ext>
            </p:extLst>
          </p:nvPr>
        </p:nvGraphicFramePr>
        <p:xfrm>
          <a:off x="326572" y="3220742"/>
          <a:ext cx="7206340" cy="3120573"/>
        </p:xfrm>
        <a:graphic>
          <a:graphicData uri="http://schemas.openxmlformats.org/drawingml/2006/table">
            <a:tbl>
              <a:tblPr/>
              <a:tblGrid>
                <a:gridCol w="144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081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C7F6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 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C7F6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2021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C7F6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2022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C7F6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2023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7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C7F6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2024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533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CHOCOLATE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94.72%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101.45%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124%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157%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61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SUGAR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0.32%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0.21%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61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OTHERS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79.64%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40.26%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82%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92D2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111%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256032" y="177292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Target vs Achieved</a:t>
            </a:r>
            <a:endParaRPr lang="en-US" sz="4460" dirty="0"/>
          </a:p>
        </p:txBody>
      </p:sp>
      <p:sp>
        <p:nvSpPr>
          <p:cNvPr id="6" name="Text 1"/>
          <p:cNvSpPr/>
          <p:nvPr/>
        </p:nvSpPr>
        <p:spPr>
          <a:xfrm>
            <a:off x="795528" y="1947672"/>
            <a:ext cx="807415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7" name="Text 2"/>
          <p:cNvSpPr/>
          <p:nvPr/>
        </p:nvSpPr>
        <p:spPr>
          <a:xfrm>
            <a:off x="795528" y="2926080"/>
            <a:ext cx="80741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8" name="Text 3"/>
          <p:cNvSpPr/>
          <p:nvPr/>
        </p:nvSpPr>
        <p:spPr>
          <a:xfrm>
            <a:off x="795528" y="3547872"/>
            <a:ext cx="80741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AA969-B571-4416-F0CE-B16F304964BA}"/>
              </a:ext>
            </a:extLst>
          </p:cNvPr>
          <p:cNvSpPr txBox="1"/>
          <p:nvPr/>
        </p:nvSpPr>
        <p:spPr>
          <a:xfrm>
            <a:off x="7532913" y="1955802"/>
            <a:ext cx="3637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Insights: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5F64C-5271-06AC-80FB-6ECE5876F509}"/>
              </a:ext>
            </a:extLst>
          </p:cNvPr>
          <p:cNvSpPr txBox="1"/>
          <p:nvPr/>
        </p:nvSpPr>
        <p:spPr>
          <a:xfrm>
            <a:off x="7532913" y="2576376"/>
            <a:ext cx="4056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Chocolate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94222-765F-0EDD-4712-26ED1351E49B}"/>
              </a:ext>
            </a:extLst>
          </p:cNvPr>
          <p:cNvSpPr txBox="1"/>
          <p:nvPr/>
        </p:nvSpPr>
        <p:spPr>
          <a:xfrm>
            <a:off x="7532913" y="3022866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Excellent and consistent growth – from 94.72% (2021) to 157% (2024).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0332-E042-804E-2928-F3F704D01DF4}"/>
              </a:ext>
            </a:extLst>
          </p:cNvPr>
          <p:cNvSpPr txBox="1"/>
          <p:nvPr/>
        </p:nvSpPr>
        <p:spPr>
          <a:xfrm>
            <a:off x="7608098" y="3752936"/>
            <a:ext cx="1444172" cy="46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Sugar</a:t>
            </a:r>
            <a:endParaRPr 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29052-5B25-4C7C-BF76-180771124224}"/>
              </a:ext>
            </a:extLst>
          </p:cNvPr>
          <p:cNvSpPr txBox="1"/>
          <p:nvPr/>
        </p:nvSpPr>
        <p:spPr>
          <a:xfrm>
            <a:off x="7532913" y="4273198"/>
            <a:ext cx="36377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Extremely weak performance – only 0.32% - 1% (2021-24), showing minimal progress</a:t>
            </a:r>
            <a:r>
              <a:rPr lang="en-US" sz="1200" b="1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4F286-02C9-C527-F326-6364EA8F443A}"/>
              </a:ext>
            </a:extLst>
          </p:cNvPr>
          <p:cNvSpPr txBox="1"/>
          <p:nvPr/>
        </p:nvSpPr>
        <p:spPr>
          <a:xfrm>
            <a:off x="7608098" y="5379118"/>
            <a:ext cx="7445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Others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0A088-90BF-8DDF-EC90-C237AE2544E9}"/>
              </a:ext>
            </a:extLst>
          </p:cNvPr>
          <p:cNvSpPr txBox="1"/>
          <p:nvPr/>
        </p:nvSpPr>
        <p:spPr>
          <a:xfrm>
            <a:off x="7608099" y="5840783"/>
            <a:ext cx="33937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Fluctuating trend – 79.6% (2021) – 40.3% (2022) – 111% (2024), indicating inconsistency.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9273" y="2849645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Conclusion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4837176"/>
            <a:ext cx="13048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5458968"/>
            <a:ext cx="13048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6071616"/>
            <a:ext cx="13048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endParaRPr lang="en-US" sz="178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661B-DD71-B196-6156-B76B53F1F5F9}"/>
              </a:ext>
            </a:extLst>
          </p:cNvPr>
          <p:cNvSpPr txBox="1"/>
          <p:nvPr/>
        </p:nvSpPr>
        <p:spPr>
          <a:xfrm>
            <a:off x="795528" y="3575624"/>
            <a:ext cx="7431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Revise Sugar Division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96947-6F0A-82C0-A450-A73FBBF4F1B8}"/>
              </a:ext>
            </a:extLst>
          </p:cNvPr>
          <p:cNvSpPr txBox="1"/>
          <p:nvPr/>
        </p:nvSpPr>
        <p:spPr>
          <a:xfrm>
            <a:off x="780149" y="4028409"/>
            <a:ext cx="802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Targets are high yet achievement remains minimal for 4 years, its signals deep marketing or operational issue s. Reassess targets , marketing campaigns , and  market strategy.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204DB-8093-6298-3E5B-A1444B2B6115}"/>
              </a:ext>
            </a:extLst>
          </p:cNvPr>
          <p:cNvSpPr txBox="1"/>
          <p:nvPr/>
        </p:nvSpPr>
        <p:spPr>
          <a:xfrm>
            <a:off x="780149" y="5367237"/>
            <a:ext cx="379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Stabilize Others Division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8B1AE-8E70-71B7-895E-5B8663AF8BAC}"/>
              </a:ext>
            </a:extLst>
          </p:cNvPr>
          <p:cNvSpPr txBox="1"/>
          <p:nvPr/>
        </p:nvSpPr>
        <p:spPr>
          <a:xfrm>
            <a:off x="780148" y="5837211"/>
            <a:ext cx="7682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 reasons behind fluctuations and build on 2024’s growth drivers to maintain consistency.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88844-B229-EBA1-7886-48A49869B528}"/>
              </a:ext>
            </a:extLst>
          </p:cNvPr>
          <p:cNvSpPr txBox="1"/>
          <p:nvPr/>
        </p:nvSpPr>
        <p:spPr>
          <a:xfrm>
            <a:off x="780148" y="6675996"/>
            <a:ext cx="538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Sustain Chocolate Momentum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BAEDF-ED4A-024A-E0B1-17584B60E2E8}"/>
              </a:ext>
            </a:extLst>
          </p:cNvPr>
          <p:cNvSpPr txBox="1"/>
          <p:nvPr/>
        </p:nvSpPr>
        <p:spPr>
          <a:xfrm>
            <a:off x="780148" y="7138182"/>
            <a:ext cx="802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Maintain current strategies, monitor for cost efficiency, and leverage its success for brand positioning.</a:t>
            </a: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81BD1096-4755-5375-A93F-2E93C56B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Data Overview</a:t>
            </a:r>
            <a:endParaRPr lang="en-US" sz="2230" b="1" dirty="0"/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Sugar Division Overview</a:t>
            </a:r>
            <a:endParaRPr lang="en-US" sz="2230" b="1" dirty="0"/>
          </a:p>
        </p:txBody>
      </p:sp>
      <p:sp>
        <p:nvSpPr>
          <p:cNvPr id="7" name="Text 3"/>
          <p:cNvSpPr/>
          <p:nvPr/>
        </p:nvSpPr>
        <p:spPr>
          <a:xfrm>
            <a:off x="1024128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Seasonal Trends</a:t>
            </a:r>
            <a:endParaRPr lang="en-US" sz="2230" b="1" dirty="0"/>
          </a:p>
        </p:txBody>
      </p:sp>
      <p:sp>
        <p:nvSpPr>
          <p:cNvPr id="8" name="Text 4"/>
          <p:cNvSpPr/>
          <p:nvPr/>
        </p:nvSpPr>
        <p:spPr>
          <a:xfrm>
            <a:off x="1024128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Conclusion</a:t>
            </a:r>
            <a:endParaRPr lang="en-US" sz="2230" b="1" dirty="0"/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Chocolate Division Overview</a:t>
            </a:r>
            <a:endParaRPr lang="en-US" sz="2230" b="1" dirty="0"/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Other Candy Division Overview</a:t>
            </a:r>
            <a:endParaRPr lang="en-US" sz="2230" b="1" dirty="0"/>
          </a:p>
        </p:txBody>
      </p:sp>
      <p:sp>
        <p:nvSpPr>
          <p:cNvPr id="11" name="Text 7"/>
          <p:cNvSpPr/>
          <p:nvPr/>
        </p:nvSpPr>
        <p:spPr>
          <a:xfrm>
            <a:off x="7662672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Target vs Achieved</a:t>
            </a:r>
            <a:endParaRPr lang="en-US" sz="223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2706624"/>
            <a:ext cx="8074152" cy="14447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370832"/>
            <a:ext cx="8074152" cy="14447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864" y="6035040"/>
            <a:ext cx="8074152" cy="10789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528" y="2788920"/>
            <a:ext cx="7333488" cy="14447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528" y="4453128"/>
            <a:ext cx="7333488" cy="144475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528" y="6117336"/>
            <a:ext cx="7333488" cy="10789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720" y="2688336"/>
            <a:ext cx="548640" cy="5486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720" y="4361688"/>
            <a:ext cx="548640" cy="5486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720" y="6025896"/>
            <a:ext cx="548640" cy="54864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769864" y="112471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Data Overview</a:t>
            </a:r>
            <a:endParaRPr lang="en-US" sz="4460" dirty="0"/>
          </a:p>
        </p:txBody>
      </p:sp>
      <p:sp>
        <p:nvSpPr>
          <p:cNvPr id="14" name="Text 1"/>
          <p:cNvSpPr/>
          <p:nvPr/>
        </p:nvSpPr>
        <p:spPr>
          <a:xfrm>
            <a:off x="5769864" y="2084832"/>
            <a:ext cx="80741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analysis is based on three datasets:</a:t>
            </a:r>
            <a:endParaRPr lang="en-US" sz="2400" b="1" dirty="0"/>
          </a:p>
        </p:txBody>
      </p:sp>
      <p:sp>
        <p:nvSpPr>
          <p:cNvPr id="15" name="Text 2"/>
          <p:cNvSpPr/>
          <p:nvPr/>
        </p:nvSpPr>
        <p:spPr>
          <a:xfrm>
            <a:off x="5925312" y="2715768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6" name="Text 3"/>
          <p:cNvSpPr/>
          <p:nvPr/>
        </p:nvSpPr>
        <p:spPr>
          <a:xfrm>
            <a:off x="6510528" y="2788920"/>
            <a:ext cx="73334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80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Candy Sales</a:t>
            </a:r>
            <a:endParaRPr lang="en-US" sz="2800" dirty="0"/>
          </a:p>
        </p:txBody>
      </p:sp>
      <p:sp>
        <p:nvSpPr>
          <p:cNvPr id="17" name="Text 4"/>
          <p:cNvSpPr/>
          <p:nvPr/>
        </p:nvSpPr>
        <p:spPr>
          <a:xfrm>
            <a:off x="6510528" y="3346704"/>
            <a:ext cx="733348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40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Order ID, Order Date, City, State, Division, Region, Product Name, Sales, Units, Profit, Cost.</a:t>
            </a:r>
            <a:endParaRPr lang="en-US" sz="2400" dirty="0"/>
          </a:p>
        </p:txBody>
      </p:sp>
      <p:sp>
        <p:nvSpPr>
          <p:cNvPr id="18" name="Text 5"/>
          <p:cNvSpPr/>
          <p:nvPr/>
        </p:nvSpPr>
        <p:spPr>
          <a:xfrm>
            <a:off x="5925312" y="437997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9" name="Text 6"/>
          <p:cNvSpPr/>
          <p:nvPr/>
        </p:nvSpPr>
        <p:spPr>
          <a:xfrm>
            <a:off x="6510528" y="4453128"/>
            <a:ext cx="73334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80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Candy Products</a:t>
            </a:r>
            <a:endParaRPr lang="en-US" sz="2800" dirty="0"/>
          </a:p>
        </p:txBody>
      </p:sp>
      <p:sp>
        <p:nvSpPr>
          <p:cNvPr id="20" name="Text 7"/>
          <p:cNvSpPr/>
          <p:nvPr/>
        </p:nvSpPr>
        <p:spPr>
          <a:xfrm>
            <a:off x="6510528" y="5010912"/>
            <a:ext cx="733348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40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Division, Product Name, Unit Price, Unit Cost, Factory</a:t>
            </a:r>
            <a:endParaRPr lang="en-US" sz="2400" dirty="0"/>
          </a:p>
        </p:txBody>
      </p:sp>
      <p:sp>
        <p:nvSpPr>
          <p:cNvPr id="21" name="Text 8"/>
          <p:cNvSpPr/>
          <p:nvPr/>
        </p:nvSpPr>
        <p:spPr>
          <a:xfrm>
            <a:off x="5925312" y="6044184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670" dirty="0"/>
          </a:p>
        </p:txBody>
      </p:sp>
      <p:sp>
        <p:nvSpPr>
          <p:cNvPr id="22" name="Text 9"/>
          <p:cNvSpPr/>
          <p:nvPr/>
        </p:nvSpPr>
        <p:spPr>
          <a:xfrm>
            <a:off x="6510528" y="6117336"/>
            <a:ext cx="73334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80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Candy Targets</a:t>
            </a:r>
            <a:endParaRPr lang="en-US" sz="2800" dirty="0"/>
          </a:p>
        </p:txBody>
      </p:sp>
      <p:sp>
        <p:nvSpPr>
          <p:cNvPr id="23" name="Text 10"/>
          <p:cNvSpPr/>
          <p:nvPr/>
        </p:nvSpPr>
        <p:spPr>
          <a:xfrm>
            <a:off x="6510528" y="6675120"/>
            <a:ext cx="733348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8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40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Target vs Achieved for Chocolate, Sugar, and Others.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965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45949" y="3112078"/>
            <a:ext cx="8872589" cy="2496312"/>
          </a:xfrm>
          <a:prstGeom prst="rect">
            <a:avLst/>
          </a:prstGeom>
          <a:effectLst>
            <a:glow>
              <a:schemeClr val="accent1">
                <a:alpha val="66000"/>
              </a:schemeClr>
            </a:glow>
            <a:softEdge rad="0"/>
          </a:effectLst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9" y="958387"/>
            <a:ext cx="6814175" cy="245890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29" y="3609317"/>
            <a:ext cx="6814175" cy="2296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29" y="6033287"/>
            <a:ext cx="6803267" cy="219631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3816" y="3090672"/>
            <a:ext cx="491032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endParaRPr lang="en-US" sz="980" dirty="0"/>
          </a:p>
        </p:txBody>
      </p:sp>
      <p:sp>
        <p:nvSpPr>
          <p:cNvPr id="8" name="Text 1"/>
          <p:cNvSpPr/>
          <p:nvPr/>
        </p:nvSpPr>
        <p:spPr>
          <a:xfrm>
            <a:off x="6089904" y="3090672"/>
            <a:ext cx="773582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endParaRPr lang="en-US" sz="980" dirty="0"/>
          </a:p>
        </p:txBody>
      </p:sp>
      <p:sp>
        <p:nvSpPr>
          <p:cNvPr id="9" name="Text 2"/>
          <p:cNvSpPr/>
          <p:nvPr/>
        </p:nvSpPr>
        <p:spPr>
          <a:xfrm>
            <a:off x="795528" y="7644384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450" dirty="0"/>
          </a:p>
        </p:txBody>
      </p:sp>
      <p:sp>
        <p:nvSpPr>
          <p:cNvPr id="10" name="Text 3"/>
          <p:cNvSpPr/>
          <p:nvPr/>
        </p:nvSpPr>
        <p:spPr>
          <a:xfrm>
            <a:off x="9400032" y="3575304"/>
            <a:ext cx="4425696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endParaRPr lang="en-US" sz="98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A175D-FF0A-D643-88EB-3555E4443D0E}"/>
              </a:ext>
            </a:extLst>
          </p:cNvPr>
          <p:cNvSpPr txBox="1"/>
          <p:nvPr/>
        </p:nvSpPr>
        <p:spPr>
          <a:xfrm>
            <a:off x="261257" y="192024"/>
            <a:ext cx="10462161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000" b="1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Chocolate Division Overview</a:t>
            </a:r>
            <a:endParaRPr 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1E55F-4E89-FD48-1D6A-53AE21C8F2A8}"/>
              </a:ext>
            </a:extLst>
          </p:cNvPr>
          <p:cNvSpPr txBox="1"/>
          <p:nvPr/>
        </p:nvSpPr>
        <p:spPr>
          <a:xfrm>
            <a:off x="6926096" y="1558552"/>
            <a:ext cx="3599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Nutty Crunch Surprise     </a:t>
            </a:r>
          </a:p>
          <a:p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9E4DED-F201-0B3E-5889-929E18B13019}"/>
              </a:ext>
            </a:extLst>
          </p:cNvPr>
          <p:cNvSpPr txBox="1"/>
          <p:nvPr/>
        </p:nvSpPr>
        <p:spPr>
          <a:xfrm>
            <a:off x="6937005" y="2100511"/>
            <a:ext cx="5570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Excellent profit margin  but low sales volume, it’s a premium product , focus on marketing and promotions to boost sales.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1773D-EF80-1AB9-6549-D8D881AEB7DD}"/>
              </a:ext>
            </a:extLst>
          </p:cNvPr>
          <p:cNvSpPr txBox="1"/>
          <p:nvPr/>
        </p:nvSpPr>
        <p:spPr>
          <a:xfrm>
            <a:off x="7191296" y="3743021"/>
            <a:ext cx="290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Milk Chocolate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0F8951-B353-441D-1EA9-A6D89CB5F29F}"/>
              </a:ext>
            </a:extLst>
          </p:cNvPr>
          <p:cNvSpPr txBox="1"/>
          <p:nvPr/>
        </p:nvSpPr>
        <p:spPr>
          <a:xfrm>
            <a:off x="7131028" y="4337696"/>
            <a:ext cx="512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Acts as a key volume driver ,ideal for market penetration, though it offers relatively lower margins.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05294-5EFF-BC3A-19BA-36E1DAA8082C}"/>
              </a:ext>
            </a:extLst>
          </p:cNvPr>
          <p:cNvSpPr txBox="1"/>
          <p:nvPr/>
        </p:nvSpPr>
        <p:spPr>
          <a:xfrm>
            <a:off x="7191296" y="5802455"/>
            <a:ext cx="33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Triple Dazzle Caramel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45F3F8-F4F3-C966-C6BB-858FBC062E53}"/>
              </a:ext>
            </a:extLst>
          </p:cNvPr>
          <p:cNvSpPr txBox="1"/>
          <p:nvPr/>
        </p:nvSpPr>
        <p:spPr>
          <a:xfrm>
            <a:off x="7131029" y="6364224"/>
            <a:ext cx="482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the top revenue generator but it’s profit margin is quite low– a slight price increase may be viable if market conditions allow.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12F3B8-E4C2-AF72-462B-83F247FB4B9F}"/>
              </a:ext>
            </a:extLst>
          </p:cNvPr>
          <p:cNvSpPr txBox="1"/>
          <p:nvPr/>
        </p:nvSpPr>
        <p:spPr>
          <a:xfrm>
            <a:off x="7609110" y="893781"/>
            <a:ext cx="346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Insights: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62" y="14514"/>
            <a:ext cx="2992582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" y="1084975"/>
            <a:ext cx="6505478" cy="229232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" y="3449069"/>
            <a:ext cx="6496334" cy="229232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5" y="5813163"/>
            <a:ext cx="6496335" cy="229232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367003" y="602527"/>
            <a:ext cx="77906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400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Sugar Division Overview</a:t>
            </a:r>
            <a:endParaRPr lang="en-US" sz="4000" b="1" dirty="0"/>
          </a:p>
        </p:txBody>
      </p:sp>
      <p:sp>
        <p:nvSpPr>
          <p:cNvPr id="9" name="Text 1"/>
          <p:cNvSpPr/>
          <p:nvPr/>
        </p:nvSpPr>
        <p:spPr>
          <a:xfrm>
            <a:off x="941832" y="2130552"/>
            <a:ext cx="77906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endParaRPr lang="en-US" sz="980" dirty="0"/>
          </a:p>
        </p:txBody>
      </p:sp>
      <p:sp>
        <p:nvSpPr>
          <p:cNvPr id="10" name="Text 2"/>
          <p:cNvSpPr/>
          <p:nvPr/>
        </p:nvSpPr>
        <p:spPr>
          <a:xfrm>
            <a:off x="795528" y="3666744"/>
            <a:ext cx="807415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450" dirty="0"/>
          </a:p>
        </p:txBody>
      </p:sp>
      <p:sp>
        <p:nvSpPr>
          <p:cNvPr id="11" name="Text 3"/>
          <p:cNvSpPr/>
          <p:nvPr/>
        </p:nvSpPr>
        <p:spPr>
          <a:xfrm>
            <a:off x="795528" y="6181344"/>
            <a:ext cx="8074152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endParaRPr lang="en-US" sz="9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556FA-59B9-CBAC-4A08-189679E10BD8}"/>
              </a:ext>
            </a:extLst>
          </p:cNvPr>
          <p:cNvSpPr txBox="1"/>
          <p:nvPr/>
        </p:nvSpPr>
        <p:spPr>
          <a:xfrm>
            <a:off x="6897771" y="764656"/>
            <a:ext cx="3669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Everlasting Gobstopper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218C8-0FF5-74C1-7ABE-8E58971F9B29}"/>
              </a:ext>
            </a:extLst>
          </p:cNvPr>
          <p:cNvSpPr txBox="1"/>
          <p:nvPr/>
        </p:nvSpPr>
        <p:spPr>
          <a:xfrm>
            <a:off x="6897771" y="1167597"/>
            <a:ext cx="4997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has high profit plus high revenue but the unit sold is not highest</a:t>
            </a:r>
          </a:p>
          <a:p>
            <a:pPr algn="just"/>
            <a:r>
              <a:rPr lang="en-US" sz="2000" dirty="0"/>
              <a:t>Strategy : push harder marketing, revisit the price maybe slightly lowering the price can increase  unit sales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4C51-8163-45B5-483A-FB839AFDBADA}"/>
              </a:ext>
            </a:extLst>
          </p:cNvPr>
          <p:cNvSpPr txBox="1"/>
          <p:nvPr/>
        </p:nvSpPr>
        <p:spPr>
          <a:xfrm>
            <a:off x="6846442" y="2790274"/>
            <a:ext cx="3669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Sweetarts</a:t>
            </a:r>
            <a:endParaRPr 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3B550-4493-3389-BA15-1B2FCAE863F0}"/>
              </a:ext>
            </a:extLst>
          </p:cNvPr>
          <p:cNvSpPr txBox="1"/>
          <p:nvPr/>
        </p:nvSpPr>
        <p:spPr>
          <a:xfrm>
            <a:off x="6897772" y="3195024"/>
            <a:ext cx="44389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It is the volume driver </a:t>
            </a:r>
          </a:p>
          <a:p>
            <a:r>
              <a:rPr lang="en-US" sz="2000" dirty="0"/>
              <a:t>Strategy: increase the price slightly and introduce premium variants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262DD-B858-D332-59A3-55C28E3B7F42}"/>
              </a:ext>
            </a:extLst>
          </p:cNvPr>
          <p:cNvSpPr txBox="1"/>
          <p:nvPr/>
        </p:nvSpPr>
        <p:spPr>
          <a:xfrm>
            <a:off x="6897771" y="4188975"/>
            <a:ext cx="7431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Laffy Taffy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0F8707-9368-4A7E-251B-7FDDCF9854AD}"/>
              </a:ext>
            </a:extLst>
          </p:cNvPr>
          <p:cNvSpPr txBox="1"/>
          <p:nvPr/>
        </p:nvSpPr>
        <p:spPr>
          <a:xfrm>
            <a:off x="6846442" y="4506904"/>
            <a:ext cx="46597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Popular but not very profitable </a:t>
            </a:r>
          </a:p>
          <a:p>
            <a:pPr algn="just"/>
            <a:r>
              <a:rPr lang="en-US" sz="2000" dirty="0"/>
              <a:t>Strategy: Check margins, explore cost reduction or bundling with profitable products.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8AF9D-D1E5-D1F9-9FBE-EEDCE69A6BC5}"/>
              </a:ext>
            </a:extLst>
          </p:cNvPr>
          <p:cNvSpPr txBox="1"/>
          <p:nvPr/>
        </p:nvSpPr>
        <p:spPr>
          <a:xfrm>
            <a:off x="6851480" y="5747818"/>
            <a:ext cx="7431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Nerd+Fun Dip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1BC71-C8A3-9058-6E38-0936C71C2EDB}"/>
              </a:ext>
            </a:extLst>
          </p:cNvPr>
          <p:cNvSpPr txBox="1"/>
          <p:nvPr/>
        </p:nvSpPr>
        <p:spPr>
          <a:xfrm>
            <a:off x="6870599" y="6125910"/>
            <a:ext cx="49135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Weakest Performers, they have low demand despite low pricing and profitability.</a:t>
            </a:r>
          </a:p>
          <a:p>
            <a:pPr algn="just"/>
            <a:r>
              <a:rPr lang="en-US" sz="2000" dirty="0"/>
              <a:t>Strategy : improve product visibility, introduce attractive bundle offers, revamp marketing before phasing them out.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2D580-22C3-DA9C-8A57-E9A8D7EDB7D9}"/>
              </a:ext>
            </a:extLst>
          </p:cNvPr>
          <p:cNvSpPr txBox="1"/>
          <p:nvPr/>
        </p:nvSpPr>
        <p:spPr>
          <a:xfrm>
            <a:off x="6870599" y="283070"/>
            <a:ext cx="7336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Insights: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178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330" y="-206470"/>
            <a:ext cx="3029070" cy="843607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0" y="1205797"/>
            <a:ext cx="6806275" cy="21031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40" y="3524945"/>
            <a:ext cx="6806275" cy="224491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40" y="5980451"/>
            <a:ext cx="6806274" cy="2029967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6784848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endParaRPr lang="en-US" sz="424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CAE37-85D8-3F67-475A-CB19D817BE5A}"/>
              </a:ext>
            </a:extLst>
          </p:cNvPr>
          <p:cNvSpPr txBox="1"/>
          <p:nvPr/>
        </p:nvSpPr>
        <p:spPr>
          <a:xfrm>
            <a:off x="281178" y="526601"/>
            <a:ext cx="8074152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4000" b="1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Others Division Overview</a:t>
            </a: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33321-18E1-A6C0-3EDB-D57458B08090}"/>
              </a:ext>
            </a:extLst>
          </p:cNvPr>
          <p:cNvSpPr txBox="1"/>
          <p:nvPr/>
        </p:nvSpPr>
        <p:spPr>
          <a:xfrm>
            <a:off x="7129111" y="1175285"/>
            <a:ext cx="348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Fizzy Lifting Drinks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BD27B-968B-8761-1324-46EEC0B22DDC}"/>
              </a:ext>
            </a:extLst>
          </p:cNvPr>
          <p:cNvSpPr txBox="1"/>
          <p:nvPr/>
        </p:nvSpPr>
        <p:spPr>
          <a:xfrm>
            <a:off x="7202907" y="1676337"/>
            <a:ext cx="43984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Highest profit Percent but lowest sales volume</a:t>
            </a:r>
          </a:p>
          <a:p>
            <a:r>
              <a:rPr lang="en-US" sz="2000" dirty="0"/>
              <a:t>Strategy : introduce small trial packs, place them in premium retail channels and leverage influencer marketing to build curiosity and scale demand without price cuts.</a:t>
            </a:r>
            <a:r>
              <a:rPr lang="en-US" b="1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7F5BB-C6AA-A7E3-903D-CDE4B6F0ABCC}"/>
              </a:ext>
            </a:extLst>
          </p:cNvPr>
          <p:cNvSpPr txBox="1"/>
          <p:nvPr/>
        </p:nvSpPr>
        <p:spPr>
          <a:xfrm>
            <a:off x="7116411" y="3743072"/>
            <a:ext cx="7427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Wonka Gum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FE612-E336-A32E-AFBE-003548540D1D}"/>
              </a:ext>
            </a:extLst>
          </p:cNvPr>
          <p:cNvSpPr txBox="1"/>
          <p:nvPr/>
        </p:nvSpPr>
        <p:spPr>
          <a:xfrm>
            <a:off x="7116412" y="4122821"/>
            <a:ext cx="4484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It’s a high-volume product with strong profitability but limited revenue contribution, indicating underpricing.</a:t>
            </a:r>
          </a:p>
          <a:p>
            <a:r>
              <a:rPr lang="en-US" sz="2000" dirty="0"/>
              <a:t>Consider a slight price revision or premium variant launch to enhance revenue without hurting demand.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BC2538-FED8-3A96-FB8C-3B010C7766CC}"/>
              </a:ext>
            </a:extLst>
          </p:cNvPr>
          <p:cNvSpPr txBox="1"/>
          <p:nvPr/>
        </p:nvSpPr>
        <p:spPr>
          <a:xfrm>
            <a:off x="7134847" y="5979899"/>
            <a:ext cx="7427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Kazooldes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C195-BFB2-5906-00DA-BD61209E3879}"/>
              </a:ext>
            </a:extLst>
          </p:cNvPr>
          <p:cNvSpPr txBox="1"/>
          <p:nvPr/>
        </p:nvSpPr>
        <p:spPr>
          <a:xfrm>
            <a:off x="7134847" y="6383187"/>
            <a:ext cx="4657103" cy="1673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It delivers strong revenue but suffers from lowest profitability, indicating high cost or discount-driven sales, optimizing production expenses and reassessing pricing can help improve margins.</a:t>
            </a:r>
            <a:r>
              <a:rPr lang="en-US" b="1" dirty="0"/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53847C-5C98-4928-50D5-6BA99857AB4B}"/>
              </a:ext>
            </a:extLst>
          </p:cNvPr>
          <p:cNvSpPr txBox="1"/>
          <p:nvPr/>
        </p:nvSpPr>
        <p:spPr>
          <a:xfrm>
            <a:off x="7116411" y="52999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Insights: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0" y="-9144"/>
            <a:ext cx="29337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96" y="1880458"/>
            <a:ext cx="7211568" cy="551680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5111496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952D-7CC0-D17F-8F3E-6A03C97281C7}"/>
              </a:ext>
            </a:extLst>
          </p:cNvPr>
          <p:cNvSpPr txBox="1"/>
          <p:nvPr/>
        </p:nvSpPr>
        <p:spPr>
          <a:xfrm>
            <a:off x="7461665" y="4235734"/>
            <a:ext cx="4487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Inventory and Production Planning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40E48-C608-E182-0A9E-FB907F1286E8}"/>
              </a:ext>
            </a:extLst>
          </p:cNvPr>
          <p:cNvSpPr txBox="1"/>
          <p:nvPr/>
        </p:nvSpPr>
        <p:spPr>
          <a:xfrm>
            <a:off x="7433909" y="4999390"/>
            <a:ext cx="407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Increase production and stock levels head of months 3, 9, and 11 to meet high seasonal demand efficiently.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2FA29-BB86-56F6-D123-4C93D20A07D2}"/>
              </a:ext>
            </a:extLst>
          </p:cNvPr>
          <p:cNvSpPr txBox="1"/>
          <p:nvPr/>
        </p:nvSpPr>
        <p:spPr>
          <a:xfrm>
            <a:off x="7433909" y="5965069"/>
            <a:ext cx="747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Festive Positioning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88964-A466-7A02-F5A8-AAE6F05C616D}"/>
              </a:ext>
            </a:extLst>
          </p:cNvPr>
          <p:cNvSpPr txBox="1"/>
          <p:nvPr/>
        </p:nvSpPr>
        <p:spPr>
          <a:xfrm>
            <a:off x="7461664" y="6374658"/>
            <a:ext cx="44874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Launch limited edition or festive – themed packs around peak months to maximize profits during high-demand seasons.</a:t>
            </a:r>
            <a:r>
              <a:rPr lang="en-US" dirty="0"/>
              <a:t> 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F9C1B7-AD9D-3EB4-4C77-D0BAA66C4B12}"/>
              </a:ext>
            </a:extLst>
          </p:cNvPr>
          <p:cNvSpPr txBox="1"/>
          <p:nvPr/>
        </p:nvSpPr>
        <p:spPr>
          <a:xfrm>
            <a:off x="250096" y="542807"/>
            <a:ext cx="7211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Seasonal Demand Pattern for Chocolate Segment &amp;Strategic Actions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13B1D-B8FA-ECE6-4AB4-A04E4F6285DD}"/>
              </a:ext>
            </a:extLst>
          </p:cNvPr>
          <p:cNvSpPr txBox="1"/>
          <p:nvPr/>
        </p:nvSpPr>
        <p:spPr>
          <a:xfrm>
            <a:off x="7461665" y="1204294"/>
            <a:ext cx="156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Insight: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44C0D-535A-649E-4675-1E45FD50B247}"/>
              </a:ext>
            </a:extLst>
          </p:cNvPr>
          <p:cNvSpPr txBox="1"/>
          <p:nvPr/>
        </p:nvSpPr>
        <p:spPr>
          <a:xfrm>
            <a:off x="7408584" y="3848618"/>
            <a:ext cx="361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Strategic Actions</a:t>
            </a:r>
            <a:r>
              <a:rPr lang="en-US" sz="2400" b="1" dirty="0"/>
              <a:t>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B5514-CF17-414A-BC79-F8BEDF54DC6D}"/>
              </a:ext>
            </a:extLst>
          </p:cNvPr>
          <p:cNvSpPr txBox="1"/>
          <p:nvPr/>
        </p:nvSpPr>
        <p:spPr>
          <a:xfrm>
            <a:off x="7456640" y="1699408"/>
            <a:ext cx="4535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Chocolate Segment displays a highly predictable , stable , and growing seasonal pattern. The demand is consistently U-shaped , characterized by four key seasonal peaks (Month 3,7,9  and 11) followed by clear dips, with month 11 serving as the highest annual peak.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334" y="0"/>
            <a:ext cx="2403209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" y="1615803"/>
            <a:ext cx="7287768" cy="542291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5093208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D7110-3725-EFD8-1152-7A5D34811414}"/>
              </a:ext>
            </a:extLst>
          </p:cNvPr>
          <p:cNvSpPr txBox="1"/>
          <p:nvPr/>
        </p:nvSpPr>
        <p:spPr>
          <a:xfrm>
            <a:off x="256032" y="383524"/>
            <a:ext cx="7668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Seasonal Demand Pattern for Others Segment &amp;Strategic Actions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3E3A9-1FC7-1DCB-D018-B77CED4B9995}"/>
              </a:ext>
            </a:extLst>
          </p:cNvPr>
          <p:cNvSpPr txBox="1"/>
          <p:nvPr/>
        </p:nvSpPr>
        <p:spPr>
          <a:xfrm>
            <a:off x="7662256" y="1912552"/>
            <a:ext cx="4256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Division shows consistent year-on-year growth in sales, indicating rising overall demand, though intra-year fluctuations persist – with strong peaks in month 3 and 7, followed by dips in months 4-6 and 8-10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04044-9F10-CC73-6E91-F8576CB7515B}"/>
              </a:ext>
            </a:extLst>
          </p:cNvPr>
          <p:cNvSpPr txBox="1"/>
          <p:nvPr/>
        </p:nvSpPr>
        <p:spPr>
          <a:xfrm>
            <a:off x="7634513" y="1475033"/>
            <a:ext cx="156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Insight: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9A04B-6E4A-7E56-A027-56B044BFFE77}"/>
              </a:ext>
            </a:extLst>
          </p:cNvPr>
          <p:cNvSpPr txBox="1"/>
          <p:nvPr/>
        </p:nvSpPr>
        <p:spPr>
          <a:xfrm>
            <a:off x="7576553" y="3851544"/>
            <a:ext cx="313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Strategic Actions: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8C374-B5E0-5A70-C348-DFEE1A81F173}"/>
              </a:ext>
            </a:extLst>
          </p:cNvPr>
          <p:cNvSpPr txBox="1"/>
          <p:nvPr/>
        </p:nvSpPr>
        <p:spPr>
          <a:xfrm>
            <a:off x="7746525" y="4398339"/>
            <a:ext cx="4489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Demand Forecasting</a:t>
            </a:r>
            <a:endParaRPr 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5E4D0-FF95-7F2D-38C0-FA6C39644FEF}"/>
              </a:ext>
            </a:extLst>
          </p:cNvPr>
          <p:cNvSpPr txBox="1"/>
          <p:nvPr/>
        </p:nvSpPr>
        <p:spPr>
          <a:xfrm>
            <a:off x="7746525" y="4788652"/>
            <a:ext cx="4480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Use historical trends to plan inventory and optimize resource allocation.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E1BBB-C2B3-6EED-A9EB-90E95231E1DA}"/>
              </a:ext>
            </a:extLst>
          </p:cNvPr>
          <p:cNvSpPr txBox="1"/>
          <p:nvPr/>
        </p:nvSpPr>
        <p:spPr>
          <a:xfrm>
            <a:off x="7746525" y="5463585"/>
            <a:ext cx="3389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Seasonal Promotions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CF031-C212-CF97-5BA5-E72D5A761CD6}"/>
              </a:ext>
            </a:extLst>
          </p:cNvPr>
          <p:cNvSpPr txBox="1"/>
          <p:nvPr/>
        </p:nvSpPr>
        <p:spPr>
          <a:xfrm>
            <a:off x="7835663" y="5852651"/>
            <a:ext cx="4489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Introduce targeted campaigns in weaker months(4-6, 8-10) to maintain momentum.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128" y="0"/>
            <a:ext cx="236441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63931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endParaRPr lang="en-US" sz="44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53B5C-9147-D1C9-8270-4D5C34D9B28D}"/>
              </a:ext>
            </a:extLst>
          </p:cNvPr>
          <p:cNvSpPr/>
          <p:nvPr/>
        </p:nvSpPr>
        <p:spPr>
          <a:xfrm>
            <a:off x="101949" y="2408613"/>
            <a:ext cx="7557932" cy="388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D29B688-8262-3701-7072-98A470811D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038738"/>
              </p:ext>
            </p:extLst>
          </p:nvPr>
        </p:nvGraphicFramePr>
        <p:xfrm>
          <a:off x="101949" y="2672550"/>
          <a:ext cx="7557932" cy="3631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6C3B2D-1E0A-5DDF-94F9-6DFCCCE36B74}"/>
              </a:ext>
            </a:extLst>
          </p:cNvPr>
          <p:cNvSpPr txBox="1"/>
          <p:nvPr/>
        </p:nvSpPr>
        <p:spPr>
          <a:xfrm>
            <a:off x="145196" y="980457"/>
            <a:ext cx="7668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Seasonal Demand Pattern for Sugar Segment &amp;Strategic Actions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9DC00-3F1D-1BAC-3003-AEE6BC64BCAC}"/>
              </a:ext>
            </a:extLst>
          </p:cNvPr>
          <p:cNvSpPr txBox="1"/>
          <p:nvPr/>
        </p:nvSpPr>
        <p:spPr>
          <a:xfrm>
            <a:off x="7796110" y="1172161"/>
            <a:ext cx="156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</a:t>
            </a:r>
            <a:r>
              <a:rPr lang="en-US" sz="2400" b="1" dirty="0"/>
              <a:t>: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347C1-E3F5-924B-1E8F-E1718F8EF0BE}"/>
              </a:ext>
            </a:extLst>
          </p:cNvPr>
          <p:cNvSpPr txBox="1"/>
          <p:nvPr/>
        </p:nvSpPr>
        <p:spPr>
          <a:xfrm>
            <a:off x="7765234" y="1599413"/>
            <a:ext cx="4716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Extreme  Volatility</a:t>
            </a:r>
            <a:r>
              <a:rPr lang="en-US" sz="2000" dirty="0"/>
              <a:t>: Demand is highly inconsistent across the four years,  with long periods of near-zero sales (Months 1,2,8,9,10).</a:t>
            </a:r>
          </a:p>
          <a:p>
            <a:r>
              <a:rPr lang="en-US" sz="2000" b="1" dirty="0"/>
              <a:t>Growth Trend</a:t>
            </a:r>
            <a:r>
              <a:rPr lang="en-US" sz="2000" dirty="0"/>
              <a:t>: Difficult to determine due to  data  gaps, but 2024 generally shows stronger  demand when data is  present</a:t>
            </a:r>
          </a:p>
          <a:p>
            <a:r>
              <a:rPr lang="en-US" sz="2000" dirty="0"/>
              <a:t>(Months 3,4,6,7,11,12).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1591-C4B9-F150-D37B-9C36A02C6ABF}"/>
              </a:ext>
            </a:extLst>
          </p:cNvPr>
          <p:cNvSpPr txBox="1"/>
          <p:nvPr/>
        </p:nvSpPr>
        <p:spPr>
          <a:xfrm>
            <a:off x="7848678" y="4260668"/>
            <a:ext cx="361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Strategic Actions</a:t>
            </a:r>
            <a:r>
              <a:rPr lang="en-US" sz="2400" b="1" dirty="0"/>
              <a:t>: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67BAB-71F2-51B9-CBDC-FF262B3022F9}"/>
              </a:ext>
            </a:extLst>
          </p:cNvPr>
          <p:cNvSpPr txBox="1"/>
          <p:nvPr/>
        </p:nvSpPr>
        <p:spPr>
          <a:xfrm>
            <a:off x="7848678" y="4764273"/>
            <a:ext cx="45830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Supply Chain De-Risking</a:t>
            </a:r>
          </a:p>
          <a:p>
            <a:r>
              <a:rPr lang="en-US" sz="2000" dirty="0"/>
              <a:t>Implement advanced, high-confidence forecasting for month 3 and secure long lead inventory to prevent stock-outs during the large volume peaks.</a:t>
            </a:r>
          </a:p>
          <a:p>
            <a:r>
              <a:rPr lang="en-US" sz="2400" b="1" dirty="0"/>
              <a:t>Cross-segment Pull Strategy:</a:t>
            </a:r>
          </a:p>
          <a:p>
            <a:r>
              <a:rPr lang="en-US" sz="2000" dirty="0"/>
              <a:t>Package sugar products with consistently growing “Others” segment to utilize their stable momentum during volatile periods.</a:t>
            </a: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913</Words>
  <Application>Microsoft Office PowerPoint</Application>
  <PresentationFormat>Custom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khushy</cp:lastModifiedBy>
  <cp:revision>8</cp:revision>
  <dcterms:created xsi:type="dcterms:W3CDTF">2025-10-19T19:53:28Z</dcterms:created>
  <dcterms:modified xsi:type="dcterms:W3CDTF">2025-10-28T04:28:44Z</dcterms:modified>
</cp:coreProperties>
</file>